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346" r:id="rId3"/>
    <p:sldId id="347" r:id="rId4"/>
    <p:sldId id="348" r:id="rId5"/>
    <p:sldId id="364" r:id="rId6"/>
    <p:sldId id="349" r:id="rId7"/>
    <p:sldId id="365" r:id="rId8"/>
    <p:sldId id="366" r:id="rId9"/>
    <p:sldId id="367" r:id="rId10"/>
    <p:sldId id="368" r:id="rId11"/>
    <p:sldId id="358" r:id="rId12"/>
    <p:sldId id="360" r:id="rId13"/>
    <p:sldId id="361" r:id="rId14"/>
    <p:sldId id="362" r:id="rId15"/>
    <p:sldId id="363" r:id="rId16"/>
    <p:sldId id="28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749"/>
    <a:srgbClr val="00427A"/>
    <a:srgbClr val="0095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39"/>
    <p:restoredTop sz="94724"/>
  </p:normalViewPr>
  <p:slideViewPr>
    <p:cSldViewPr snapToGrid="0">
      <p:cViewPr varScale="1">
        <p:scale>
          <a:sx n="170" d="100"/>
          <a:sy n="170" d="100"/>
        </p:scale>
        <p:origin x="8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5685EE-3D40-0A4E-BB88-46887330FC0A}" type="datetimeFigureOut">
              <a:rPr lang="en-US" smtClean="0"/>
              <a:t>10/8/25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752F2A-FA59-1746-ABA5-28C394E5E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25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lou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3CE9-5A18-2F6D-2BDB-54024EE575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5570" y="4184850"/>
            <a:ext cx="9144000" cy="816192"/>
          </a:xfrm>
        </p:spPr>
        <p:txBody>
          <a:bodyPr anchor="b">
            <a:normAutofit/>
          </a:bodyPr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C19BF7E5-ED45-E4D7-8DD2-E8A3757D1F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570" y="5901563"/>
            <a:ext cx="4077660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DDF66696-21B2-D649-92A2-EEC2EDFEA99A}" type="datetime3">
              <a:rPr lang="en-IE" smtClean="0"/>
              <a:t>8 October 2025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8403D-CA02-EE11-96CC-8E09913F64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5570" y="662410"/>
            <a:ext cx="4921049" cy="30235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CDEDBC2-BC30-A9CA-49BA-CCA6F9CEB8A7}"/>
              </a:ext>
            </a:extLst>
          </p:cNvPr>
          <p:cNvSpPr txBox="1">
            <a:spLocks/>
          </p:cNvSpPr>
          <p:nvPr userDrawn="1"/>
        </p:nvSpPr>
        <p:spPr>
          <a:xfrm>
            <a:off x="775570" y="4975355"/>
            <a:ext cx="9144000" cy="81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kern="1200">
                <a:solidFill>
                  <a:srgbClr val="00959F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GB" sz="3500" b="0" dirty="0">
                <a:solidFill>
                  <a:schemeClr val="bg1"/>
                </a:solidFill>
              </a:rPr>
              <a:t>Andrew Parnell</a:t>
            </a:r>
            <a:endParaRPr lang="en-US" sz="32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987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int medi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167D2C-5176-1ED3-A328-C37831632F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52165" y="3305069"/>
            <a:ext cx="8928728" cy="35529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83037B-3C53-AD11-3C53-4E910F029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175" y="0"/>
            <a:ext cx="12188825" cy="685978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433CFB9-3CD0-7249-3875-4CDCC3265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0788"/>
            <a:ext cx="10515600" cy="1325563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604C136-FB56-3E5C-714E-C7C451450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6351"/>
            <a:ext cx="8348602" cy="3668564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6193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in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C7DCCB-0C89-D983-30F6-838DCED371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6117" y="656799"/>
            <a:ext cx="11071312" cy="6201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A480F3-BC76-00B6-24D5-C07DB00D847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3179" y="251012"/>
            <a:ext cx="12188821" cy="6859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57DC5C-07B9-1D3E-E60F-4C4449E40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0788"/>
            <a:ext cx="10515600" cy="1325563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138B3-4A13-4988-0617-30422C75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6351"/>
            <a:ext cx="8348602" cy="3668564"/>
          </a:xfrm>
        </p:spPr>
        <p:txBody>
          <a:bodyPr/>
          <a:lstStyle>
            <a:lvl1pPr marL="0" indent="0">
              <a:buNone/>
              <a:defRPr>
                <a:solidFill>
                  <a:srgbClr val="00959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0134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int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8423E0-7FF4-AD5A-A90B-2A9E4134C1A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8573" y="1468037"/>
            <a:ext cx="9622971" cy="53899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E33A7B-C77A-0333-901F-1F517FC127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3176" y="0"/>
            <a:ext cx="12188821" cy="685978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AE34A2-289C-9C29-7331-CFD9F1AE7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5389" y="1060256"/>
            <a:ext cx="6336026" cy="3668564"/>
          </a:xfrm>
        </p:spPr>
        <p:txBody>
          <a:bodyPr>
            <a:normAutofit/>
          </a:bodyPr>
          <a:lstStyle>
            <a:lvl1pPr marL="0" indent="0" algn="r">
              <a:buNone/>
              <a:defRPr sz="3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6023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3CE9-5A18-2F6D-2BDB-54024EE575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5570" y="4184850"/>
            <a:ext cx="9144000" cy="816192"/>
          </a:xfrm>
        </p:spPr>
        <p:txBody>
          <a:bodyPr anchor="b">
            <a:normAutofit/>
          </a:bodyPr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95EAAC-03A2-8D88-C693-5373EC4D99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5570" y="661140"/>
            <a:ext cx="4921049" cy="3023526"/>
          </a:xfrm>
          <a:prstGeom prst="rect">
            <a:avLst/>
          </a:prstGeom>
        </p:spPr>
      </p:pic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C19BF7E5-ED45-E4D7-8DD2-E8A3757D1F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570" y="5901563"/>
            <a:ext cx="4077660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35050E7-7B9A-8940-BE07-8CADAADB4B25}" type="datetime3">
              <a:rPr lang="en-IE" smtClean="0"/>
              <a:t>8 October 2025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BF4638-05BC-68BF-F886-C5874806A86A}"/>
              </a:ext>
            </a:extLst>
          </p:cNvPr>
          <p:cNvSpPr txBox="1">
            <a:spLocks/>
          </p:cNvSpPr>
          <p:nvPr userDrawn="1"/>
        </p:nvSpPr>
        <p:spPr>
          <a:xfrm>
            <a:off x="775570" y="4975355"/>
            <a:ext cx="9144000" cy="81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kern="1200">
                <a:solidFill>
                  <a:srgbClr val="00959F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GB" sz="3500" b="0" dirty="0">
                <a:solidFill>
                  <a:schemeClr val="bg1"/>
                </a:solidFill>
              </a:rPr>
              <a:t>Presentation</a:t>
            </a:r>
            <a:r>
              <a:rPr lang="en-GB" sz="3200" b="0" dirty="0">
                <a:solidFill>
                  <a:schemeClr val="bg1"/>
                </a:solidFill>
              </a:rPr>
              <a:t> subtitle</a:t>
            </a:r>
            <a:endParaRPr lang="en-US" sz="32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839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FE3EDE-25F4-E49F-B1D6-86A03CE1B128}"/>
              </a:ext>
            </a:extLst>
          </p:cNvPr>
          <p:cNvSpPr txBox="1">
            <a:spLocks/>
          </p:cNvSpPr>
          <p:nvPr userDrawn="1"/>
        </p:nvSpPr>
        <p:spPr>
          <a:xfrm>
            <a:off x="775570" y="4975355"/>
            <a:ext cx="9144000" cy="81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kern="1200">
                <a:solidFill>
                  <a:srgbClr val="00959F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GB" sz="3500" b="0" dirty="0">
                <a:solidFill>
                  <a:srgbClr val="00427A"/>
                </a:solidFill>
              </a:rPr>
              <a:t>Presentation</a:t>
            </a:r>
            <a:r>
              <a:rPr lang="en-GB" sz="3200" b="0" dirty="0">
                <a:solidFill>
                  <a:srgbClr val="00427A"/>
                </a:solidFill>
              </a:rPr>
              <a:t> subtitle</a:t>
            </a:r>
            <a:endParaRPr lang="en-US" sz="3200" b="0" dirty="0">
              <a:solidFill>
                <a:srgbClr val="00427A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63CE9-5A18-2F6D-2BDB-54024EE575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5570" y="4184850"/>
            <a:ext cx="9144000" cy="816192"/>
          </a:xfrm>
        </p:spPr>
        <p:txBody>
          <a:bodyPr anchor="b">
            <a:normAutofit/>
          </a:bodyPr>
          <a:lstStyle>
            <a:lvl1pPr algn="l">
              <a:defRPr sz="4500">
                <a:solidFill>
                  <a:srgbClr val="00959F"/>
                </a:solidFill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C19BF7E5-ED45-E4D7-8DD2-E8A3757D1F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570" y="5901563"/>
            <a:ext cx="4077660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427A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E55273B3-F20B-8743-B0C9-5966BABF8646}" type="datetime3">
              <a:rPr lang="en-IE" smtClean="0"/>
              <a:t>8 October 2025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E57DE2-DEBB-B17B-3186-6B7F239D4C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70858" y="764010"/>
            <a:ext cx="4921049" cy="302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66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936AE-C30A-53BD-4925-C496BE6C4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265C0-0ACE-3E63-95B9-D176766F2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1563B-497A-31DF-3662-C17ACF7D3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70AD6-AAEF-8A4F-2919-ED9A3F9B5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90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F2AFB-F4C4-719F-41DE-8454632EB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835495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AA946-8443-8B80-0497-6EB6FAAD0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71E3E-2DD5-AE03-E092-6934E2C4A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E6B2A-3B08-3B49-5EC6-5F1CF60C6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883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0CB63-89BA-5DA1-ABAC-95F644463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EC219-68C6-906B-6B38-F56C88CEA6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55E0A4-A8B0-2CA7-E857-19478981F7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34EDF8-107F-48D4-9168-408544498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D97297-368B-D76D-B573-F2EA9B4F5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390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E21E6-E145-FB62-1B42-F05F62D34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FA92D5-85D4-798F-6073-C1BBC39E8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41B856-F9DF-6501-6837-20D15C2FC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700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6B62E2-EFD1-BADE-5ADC-CDA692DD3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CE0D8-9D28-4B5B-E0D8-6FD104DE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24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int Turquios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DF105-7039-1C6D-7FC1-89C7ACEF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0788"/>
            <a:ext cx="8348602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C9D1A-B681-480B-51E4-53A881918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6351"/>
            <a:ext cx="8348602" cy="3668564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4390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5340C0-73B3-BCF7-0724-038E70BF7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6D448-5D41-D2C8-31F6-3E2418064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8348602" cy="4149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23E6A-37C4-5F0F-726D-1ACD6A2313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18356"/>
            <a:ext cx="2975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40BB7-8BAA-0B2D-4F0A-22069252AE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65096" y="6118356"/>
            <a:ext cx="19217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144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61" r:id="rId3"/>
    <p:sldLayoutId id="2147483650" r:id="rId4"/>
    <p:sldLayoutId id="2147483651" r:id="rId5"/>
    <p:sldLayoutId id="2147483652" r:id="rId6"/>
    <p:sldLayoutId id="2147483654" r:id="rId7"/>
    <p:sldLayoutId id="2147483655" r:id="rId8"/>
    <p:sldLayoutId id="2147483662" r:id="rId9"/>
    <p:sldLayoutId id="2147483664" r:id="rId10"/>
    <p:sldLayoutId id="2147483665" r:id="rId11"/>
    <p:sldLayoutId id="2147483666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959F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427A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427A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427A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27A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27A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E127A-D7C1-984F-9005-D54B2E23A7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Class 7: Graph Neural Networks for Weather Forecasting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824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CC1F0-20F6-8260-3F9A-23A3DC07E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clever parts of AIFS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744F1-C1FC-5DD9-B433-93902F093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02710" cy="414929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They use GELU activation functions to give smoother gradients (and removes kink at zero which helps models with more layers)</a:t>
            </a:r>
          </a:p>
          <a:p>
            <a:r>
              <a:rPr lang="en-US" dirty="0">
                <a:solidFill>
                  <a:srgbClr val="009749"/>
                </a:solidFill>
              </a:rPr>
              <a:t>They use a clever mask for the attention weights via </a:t>
            </a:r>
            <a:r>
              <a:rPr lang="en-US" b="1" dirty="0">
                <a:solidFill>
                  <a:srgbClr val="009749"/>
                </a:solidFill>
              </a:rPr>
              <a:t>latitude bands</a:t>
            </a:r>
          </a:p>
          <a:p>
            <a:r>
              <a:rPr lang="en-US" dirty="0"/>
              <a:t>This restricts the attention mechanism and reduces the number of required parameters (but potentially sacrifices some teleconnections?)</a:t>
            </a:r>
          </a:p>
          <a:p>
            <a:r>
              <a:rPr lang="en-US" dirty="0"/>
              <a:t>Not entirely clear how they link together the larger ‘observation’ grid with the smaller ‘processor’ grid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648465-6366-646D-2CE0-DB5E38E34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754" y="2204883"/>
            <a:ext cx="5041057" cy="215326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26FEFF-A767-48F3-128E-3855662DE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280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6C42B-B4C3-E1F4-E8B8-432684EC7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682F7-1F14-1419-22A6-42A0AA840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59161" cy="414929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Our already defined GCN (1 layer) for e.g. 3 stations.</a:t>
            </a:r>
          </a:p>
          <a:p>
            <a:r>
              <a:rPr lang="en-US" dirty="0"/>
              <a:t>A is the distance-based weights; self-loops are added inside.</a:t>
            </a:r>
          </a:p>
          <a:p>
            <a:r>
              <a:rPr lang="en-US" dirty="0"/>
              <a:t>H are the node embeddings.</a:t>
            </a:r>
          </a:p>
          <a:p>
            <a:r>
              <a:rPr lang="en-US" dirty="0"/>
              <a:t>Should really do this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torch_geometric</a:t>
            </a:r>
            <a:r>
              <a:rPr lang="en-US" dirty="0"/>
              <a:t> but too big to fit on slide!</a:t>
            </a:r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B2E7BD83-EAC7-A17C-A191-9997BFEDC725}"/>
              </a:ext>
            </a:extLst>
          </p:cNvPr>
          <p:cNvSpPr/>
          <p:nvPr/>
        </p:nvSpPr>
        <p:spPr>
          <a:xfrm>
            <a:off x="4838606" y="1983455"/>
            <a:ext cx="7166581" cy="3060494"/>
          </a:xfrm>
          <a:prstGeom prst="rect">
            <a:avLst/>
          </a:prstGeom>
          <a:solidFill>
            <a:srgbClr val="F7FAFC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C37B98B7-BB5C-BE7C-A0AC-37886849E0F2}"/>
              </a:ext>
            </a:extLst>
          </p:cNvPr>
          <p:cNvSpPr/>
          <p:nvPr/>
        </p:nvSpPr>
        <p:spPr>
          <a:xfrm>
            <a:off x="4933334" y="2074147"/>
            <a:ext cx="6999917" cy="290851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class 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TinyGCN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nn.Module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):</a:t>
            </a:r>
          </a:p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def __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init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__(self, F=2, H=2): </a:t>
            </a:r>
          </a:p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  super().__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init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__(); 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self.mix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= 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nn.Linear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(F, H); 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self.out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= 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nn.Linear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(H, 1)</a:t>
            </a:r>
          </a:p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def forward(self, X, A):</a:t>
            </a:r>
          </a:p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  I = 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torch.eye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A.size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(0), device=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A.device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); A = A + I</a:t>
            </a:r>
          </a:p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  D = 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torch.diag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A.sum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(1).pow(-0.5)); Ahat = D @ A @ D</a:t>
            </a:r>
          </a:p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  H = 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F.relu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(Ahat @ 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self.mix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(X))</a:t>
            </a:r>
          </a:p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  return 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self.out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(H)</a:t>
            </a:r>
          </a:p>
          <a:p>
            <a:endParaRPr lang="en-US" sz="1067" dirty="0">
              <a:solidFill>
                <a:srgbClr val="030A18"/>
              </a:solidFill>
              <a:latin typeface="Courier New" pitchFamily="34" charset="0"/>
              <a:ea typeface="Courier New" pitchFamily="34" charset="-122"/>
              <a:cs typeface="Courier New" pitchFamily="34" charset="-120"/>
            </a:endParaRPr>
          </a:p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model = 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TinyGCN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(F=2, H=2)</a:t>
            </a:r>
          </a:p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opt = 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torch.optim.Adam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model.parameters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(), 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lr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=0.1)</a:t>
            </a:r>
          </a:p>
          <a:p>
            <a:endParaRPr lang="en-US" sz="1067" dirty="0">
              <a:solidFill>
                <a:srgbClr val="030A18"/>
              </a:solidFill>
              <a:latin typeface="Courier New" pitchFamily="34" charset="0"/>
              <a:ea typeface="Courier New" pitchFamily="34" charset="-122"/>
              <a:cs typeface="Courier New" pitchFamily="34" charset="-120"/>
            </a:endParaRPr>
          </a:p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Train (define X, A, 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y_next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elsewhere)</a:t>
            </a:r>
          </a:p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for _ in range(300):</a:t>
            </a:r>
          </a:p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yhat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= model(X, A); loss = (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yhat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- 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y_next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).pow(2).mean()</a:t>
            </a:r>
          </a:p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opt.zero_grad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(); 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loss.backward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(); 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opt.step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()</a:t>
            </a:r>
            <a:endParaRPr lang="en-US" sz="1067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B84B7-9151-799C-1A41-44074EAF5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819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75D14-33A7-7514-E1F6-D297D6E8B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53A83-4DAA-9F5F-4DFA-6E5D1A78B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extend this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DA320A-05C8-9652-86BC-E998535FDE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E" dirty="0"/>
                  <a:t>Add extra layers to the embeddings or output layers</a:t>
                </a:r>
              </a:p>
              <a:p>
                <a:r>
                  <a:rPr lang="en-IE" dirty="0"/>
                  <a:t>Change the embedding dimension</a:t>
                </a:r>
              </a:p>
              <a:p>
                <a:r>
                  <a:rPr lang="en-IE" dirty="0"/>
                  <a:t>Try different activation functions</a:t>
                </a:r>
              </a:p>
              <a:p>
                <a:r>
                  <a:rPr lang="en-US" dirty="0"/>
                  <a:t>Graph mixing (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E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E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IE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IE" i="1" dirty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IE" i="1" dirty="0">
                        <a:latin typeface="Cambria Math" panose="02040503050406030204" pitchFamily="18" charset="0"/>
                      </a:rPr>
                      <m:t>+(1−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IE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E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dirty="0"/>
                  <a:t>) with small </a:t>
                </a:r>
                <a14:m>
                  <m:oMath xmlns:m="http://schemas.openxmlformats.org/officeDocument/2006/math">
                    <m:r>
                      <a:rPr lang="en-IE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Edge weights (try different ways of representing distance between nodes or self connections)</a:t>
                </a:r>
              </a:p>
              <a:p>
                <a:r>
                  <a:rPr lang="en-US" dirty="0" err="1"/>
                  <a:t>Regularisation</a:t>
                </a:r>
                <a:r>
                  <a:rPr lang="en-US" dirty="0"/>
                  <a:t> / dropout or other layer norms to avoid over-fitting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DA320A-05C8-9652-86BC-E998535FDE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68" t="-2439" r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E3859-81C3-6170-3AC4-2C244AE92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21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20254-75B1-132F-4EC3-1FBB5B6E9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variants and 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36EC6-D002-7E1E-A60C-A80962438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GraphSAGE</a:t>
            </a:r>
            <a:r>
              <a:rPr lang="en-US" dirty="0"/>
              <a:t>: Samples fixed‑size </a:t>
            </a:r>
            <a:r>
              <a:rPr lang="en-US" dirty="0" err="1"/>
              <a:t>neighbourhood</a:t>
            </a:r>
            <a:r>
              <a:rPr lang="en-US" dirty="0"/>
              <a:t> and aggregates via mean, max, or LSTM.</a:t>
            </a:r>
          </a:p>
          <a:p>
            <a:r>
              <a:rPr lang="en-US" dirty="0"/>
              <a:t>Pooling &amp; Readout: Global mean, max, or attention pooling </a:t>
            </a:r>
            <a:r>
              <a:rPr lang="en-US" dirty="0" err="1"/>
              <a:t>summarises</a:t>
            </a:r>
            <a:r>
              <a:rPr lang="en-US" dirty="0"/>
              <a:t> node embeddings.</a:t>
            </a:r>
          </a:p>
          <a:p>
            <a:r>
              <a:rPr lang="en-US" dirty="0"/>
              <a:t>Can always add more fancy other NN types to the embedded values.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A2A99-C4BD-3E14-91F7-9AF463467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16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65A75-5149-42FA-99D0-301BF7E27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B2C61-06FF-4889-31BE-26F8671EA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Captures spatial structure of complex systems (roads, power grids, sensor networks, weather stations).</a:t>
            </a:r>
          </a:p>
          <a:p>
            <a:pPr lvl="1"/>
            <a:r>
              <a:rPr lang="en-US" dirty="0"/>
              <a:t>Supports variable graph sizes and </a:t>
            </a:r>
            <a:r>
              <a:rPr lang="en-US" dirty="0" err="1">
                <a:solidFill>
                  <a:srgbClr val="009749"/>
                </a:solidFill>
              </a:rPr>
              <a:t>generalisation</a:t>
            </a:r>
            <a:r>
              <a:rPr lang="en-US" dirty="0">
                <a:solidFill>
                  <a:srgbClr val="009749"/>
                </a:solidFill>
              </a:rPr>
              <a:t> to new nodes.</a:t>
            </a:r>
          </a:p>
          <a:p>
            <a:pPr lvl="1"/>
            <a:r>
              <a:rPr lang="en-US" dirty="0"/>
              <a:t>Reuses weights across locations for parameter efficiency.</a:t>
            </a:r>
          </a:p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Graph construction: deciding edges and weights.</a:t>
            </a:r>
          </a:p>
          <a:p>
            <a:pPr lvl="1"/>
            <a:r>
              <a:rPr lang="en-US" dirty="0"/>
              <a:t>Scalability to large graphs (memory &amp; computation).</a:t>
            </a:r>
          </a:p>
          <a:p>
            <a:pPr lvl="1"/>
            <a:r>
              <a:rPr lang="en-US" dirty="0"/>
              <a:t>Dynamic graphs and time‑varying edges.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9A715-5759-E587-74FC-96C8E2CDA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13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15577-5ABC-E8E5-35C3-8F4AB6145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E3CD1-7275-6762-DF32-C1DB3F061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Preprocessing</a:t>
            </a:r>
          </a:p>
          <a:p>
            <a:pPr lvl="1"/>
            <a:r>
              <a:rPr lang="en-US" dirty="0" err="1"/>
              <a:t>Normalise</a:t>
            </a:r>
            <a:r>
              <a:rPr lang="en-US" dirty="0"/>
              <a:t> features and scale adjacency weights</a:t>
            </a:r>
          </a:p>
          <a:p>
            <a:pPr lvl="1"/>
            <a:r>
              <a:rPr lang="en-US" dirty="0"/>
              <a:t>Handle missing data by imputation or masking</a:t>
            </a:r>
          </a:p>
          <a:p>
            <a:pPr lvl="1"/>
            <a:r>
              <a:rPr lang="en-US" dirty="0"/>
              <a:t>Choose appropriate window sizes for temporal context</a:t>
            </a:r>
          </a:p>
          <a:p>
            <a:r>
              <a:rPr lang="en-US" dirty="0"/>
              <a:t>Training</a:t>
            </a:r>
          </a:p>
          <a:p>
            <a:pPr lvl="1"/>
            <a:r>
              <a:rPr lang="en-US" dirty="0"/>
              <a:t>Use mini‑batching with </a:t>
            </a:r>
            <a:r>
              <a:rPr lang="en-US" dirty="0" err="1"/>
              <a:t>neighbour</a:t>
            </a:r>
            <a:r>
              <a:rPr lang="en-US" dirty="0"/>
              <a:t> sampling for large graphs</a:t>
            </a:r>
          </a:p>
          <a:p>
            <a:pPr lvl="1"/>
            <a:r>
              <a:rPr lang="en-US" dirty="0"/>
              <a:t>Monitor validation metrics and avoid overfitting</a:t>
            </a:r>
          </a:p>
          <a:p>
            <a:pPr lvl="1"/>
            <a:r>
              <a:rPr lang="en-US" dirty="0"/>
              <a:t>Leverage GPUs and sparse operations for efficiency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C7D54-896E-4126-95EC-17C70A300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727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2E3C7-E02A-F443-93FF-99B0D1284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1495C-38DD-F9F0-478E-D16C6E4C6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GNNs </a:t>
            </a:r>
            <a:r>
              <a:rPr lang="en-US" dirty="0" err="1"/>
              <a:t>generalise</a:t>
            </a:r>
            <a:r>
              <a:rPr lang="en-US" dirty="0"/>
              <a:t> neural networks to (irregular) graph structures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GCN layers </a:t>
            </a:r>
            <a:r>
              <a:rPr lang="en-US" dirty="0" err="1"/>
              <a:t>normalise</a:t>
            </a:r>
            <a:r>
              <a:rPr lang="en-US" dirty="0"/>
              <a:t> adjacency and aggregate </a:t>
            </a:r>
            <a:r>
              <a:rPr lang="en-US" dirty="0" err="1"/>
              <a:t>neighbour</a:t>
            </a:r>
            <a:r>
              <a:rPr lang="en-US" dirty="0"/>
              <a:t>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Can combine with transformers to assign dynamic importance to </a:t>
            </a:r>
            <a:r>
              <a:rPr lang="en-US" dirty="0" err="1"/>
              <a:t>neighbours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Weather forecasting benefits from capturing spatial relationships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Frameworks like </a:t>
            </a:r>
            <a:r>
              <a:rPr lang="en-US" dirty="0" err="1"/>
              <a:t>PyTorch</a:t>
            </a:r>
            <a:r>
              <a:rPr lang="en-US" dirty="0"/>
              <a:t> Geometric make implementation practical</a:t>
            </a:r>
          </a:p>
        </p:txBody>
      </p:sp>
    </p:spTree>
    <p:extLst>
      <p:ext uri="{BB962C8B-B14F-4D97-AF65-F5344CB8AC3E}">
        <p14:creationId xmlns:p14="http://schemas.microsoft.com/office/powerpoint/2010/main" val="2902375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B44C1-ED47-F757-A52F-CBDCFCCE5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C2D2A-5689-067A-2DB9-A2B188716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50194" cy="4149290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Motivation &amp; recap of sequence models</a:t>
            </a:r>
          </a:p>
          <a:p>
            <a:r>
              <a:rPr lang="en-US"/>
              <a:t>Graph basics &amp; adjacency matrices</a:t>
            </a:r>
          </a:p>
          <a:p>
            <a:r>
              <a:rPr lang="en-US"/>
              <a:t>GCN propagation rule &amp; numeric example</a:t>
            </a:r>
          </a:p>
          <a:p>
            <a:r>
              <a:rPr lang="en-US"/>
              <a:t>Message passing intuition</a:t>
            </a:r>
          </a:p>
          <a:p>
            <a:r>
              <a:rPr lang="en-US"/>
              <a:t>Graph Attention (GAT) &amp; example</a:t>
            </a:r>
          </a:p>
          <a:p>
            <a:r>
              <a:rPr lang="en-US"/>
              <a:t>Weather data &amp; graph construction</a:t>
            </a:r>
          </a:p>
          <a:p>
            <a:r>
              <a:rPr lang="en-US"/>
              <a:t>Sequence preparation</a:t>
            </a:r>
          </a:p>
          <a:p>
            <a:r>
              <a:rPr lang="en-US"/>
              <a:t>Manual &amp; framework implementations</a:t>
            </a:r>
          </a:p>
          <a:p>
            <a:r>
              <a:rPr lang="en-US"/>
              <a:t>Variants &amp; extensions</a:t>
            </a:r>
          </a:p>
          <a:p>
            <a:r>
              <a:rPr lang="en-US"/>
              <a:t>Practical tips, applications &amp; summary</a:t>
            </a:r>
            <a:endParaRPr lang="en-US" dirty="0"/>
          </a:p>
        </p:txBody>
      </p:sp>
      <p:pic>
        <p:nvPicPr>
          <p:cNvPr id="4" name="Image 0" descr="/home/oai/share/fac64f8a-8ac4-44e6-810a-32d3e8025d75.png">
            <a:extLst>
              <a:ext uri="{FF2B5EF4-FFF2-40B4-BE49-F238E27FC236}">
                <a16:creationId xmlns:a16="http://schemas.microsoft.com/office/drawing/2014/main" id="{0BB6DB00-E38B-0FE6-5001-0EED744C4F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905" r="11905"/>
          <a:stretch/>
        </p:blipFill>
        <p:spPr>
          <a:xfrm>
            <a:off x="6705600" y="1219200"/>
            <a:ext cx="4876800" cy="42672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332C5-20CA-D18C-E3CC-5D07F2D5B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142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02A3C-549A-7909-7121-4780DCF57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Motivation &amp; Recap: why graphs?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1A519-FB94-A653-0A7E-C21DE0480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03606" cy="414929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Sequence models (LSTMs, Transformers) capture temporal patterns but ignore spatial relationships among distributed sensors.</a:t>
            </a:r>
          </a:p>
          <a:p>
            <a:r>
              <a:rPr lang="en-US" dirty="0"/>
              <a:t>Weather stations form an irregular network where nearby stations influence each other more than distant ones.</a:t>
            </a:r>
          </a:p>
          <a:p>
            <a:r>
              <a:rPr lang="en-US" dirty="0"/>
              <a:t>Graph Neural Networks jointly learn from node features and edge structure to model spatial correlations.</a:t>
            </a:r>
          </a:p>
        </p:txBody>
      </p:sp>
      <p:graphicFrame>
        <p:nvGraphicFramePr>
          <p:cNvPr id="4" name="Table 0">
            <a:extLst>
              <a:ext uri="{FF2B5EF4-FFF2-40B4-BE49-F238E27FC236}">
                <a16:creationId xmlns:a16="http://schemas.microsoft.com/office/drawing/2014/main" id="{0EF8C8C0-7EB6-B2E1-33CA-418022F9C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247483"/>
              </p:ext>
            </p:extLst>
          </p:nvPr>
        </p:nvGraphicFramePr>
        <p:xfrm>
          <a:off x="6770001" y="1949737"/>
          <a:ext cx="4754880" cy="3291840"/>
        </p:xfrm>
        <a:graphic>
          <a:graphicData uri="http://schemas.openxmlformats.org/drawingml/2006/table">
            <a:tbl>
              <a:tblPr/>
              <a:tblGrid>
                <a:gridCol w="1584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56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Sequence Models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Graph Models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Structure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Linear (time)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Irregular (nodes &amp; edges)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Dependencies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Temporal only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Spatial &amp; temporal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Applications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Time‑series forecasting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Networks: social, transport, weather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1CBA32-C946-0A9C-0511-C84C60C2B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75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2F511-FFDE-F8D8-38A1-A6F42CCA5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basics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32B982-D039-BB92-1266-0493D0E11C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643716" cy="414929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Nodes: sensors or stations with features (temp, rain, etc.)</a:t>
                </a:r>
              </a:p>
              <a:p>
                <a:r>
                  <a:rPr lang="en-US" dirty="0"/>
                  <a:t>Edges: physical proximity or correlation between stations</a:t>
                </a:r>
              </a:p>
              <a:p>
                <a:r>
                  <a:rPr lang="en-US" dirty="0"/>
                  <a:t>Adjacency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E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= distance between stations; self‑loops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) are added for stability</a:t>
                </a:r>
              </a:p>
              <a:p>
                <a:r>
                  <a:rPr lang="en-US" dirty="0"/>
                  <a:t>Degree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: sum of rows + 1; used for </a:t>
                </a:r>
                <a:r>
                  <a:rPr lang="en-US" dirty="0" err="1"/>
                  <a:t>normalisation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32B982-D039-BB92-1266-0493D0E11C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643716" cy="4149290"/>
              </a:xfrm>
              <a:blipFill>
                <a:blip r:embed="rId2"/>
                <a:stretch>
                  <a:fillRect l="-2022" t="-2439" r="-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0">
            <a:extLst>
              <a:ext uri="{FF2B5EF4-FFF2-40B4-BE49-F238E27FC236}">
                <a16:creationId xmlns:a16="http://schemas.microsoft.com/office/drawing/2014/main" id="{30E38570-1181-C433-3519-81B79B00F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724263"/>
              </p:ext>
            </p:extLst>
          </p:nvPr>
        </p:nvGraphicFramePr>
        <p:xfrm>
          <a:off x="7005484" y="1825625"/>
          <a:ext cx="4876800" cy="146304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Athlone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Belfast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Cork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Athlone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0.5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Belfast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0.2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Cork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0.5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0.2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Shape 1">
            <a:extLst>
              <a:ext uri="{FF2B5EF4-FFF2-40B4-BE49-F238E27FC236}">
                <a16:creationId xmlns:a16="http://schemas.microsoft.com/office/drawing/2014/main" id="{EDAD382C-7614-A662-B44F-171157B33380}"/>
              </a:ext>
            </a:extLst>
          </p:cNvPr>
          <p:cNvSpPr/>
          <p:nvPr/>
        </p:nvSpPr>
        <p:spPr>
          <a:xfrm flipV="1">
            <a:off x="7096432" y="3974690"/>
            <a:ext cx="1457633" cy="1114979"/>
          </a:xfrm>
          <a:prstGeom prst="line">
            <a:avLst/>
          </a:prstGeom>
          <a:noFill/>
          <a:ln w="15240">
            <a:solidFill>
              <a:srgbClr val="97B1DF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4C57CABA-7FEA-4345-F360-01265A78B734}"/>
              </a:ext>
            </a:extLst>
          </p:cNvPr>
          <p:cNvSpPr/>
          <p:nvPr/>
        </p:nvSpPr>
        <p:spPr>
          <a:xfrm>
            <a:off x="8803312" y="3809509"/>
            <a:ext cx="1152833" cy="1114979"/>
          </a:xfrm>
          <a:prstGeom prst="line">
            <a:avLst/>
          </a:prstGeom>
          <a:noFill/>
          <a:ln w="15240">
            <a:solidFill>
              <a:srgbClr val="97B1DF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F842D437-4E46-450E-2CFB-83D166D28B36}"/>
              </a:ext>
            </a:extLst>
          </p:cNvPr>
          <p:cNvSpPr/>
          <p:nvPr/>
        </p:nvSpPr>
        <p:spPr>
          <a:xfrm>
            <a:off x="10083472" y="5943109"/>
            <a:ext cx="0" cy="0"/>
          </a:xfrm>
          <a:prstGeom prst="line">
            <a:avLst/>
          </a:prstGeom>
          <a:noFill/>
          <a:ln w="15240">
            <a:solidFill>
              <a:srgbClr val="97B1DF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1FDB4684-F261-1254-E387-52310ABE6723}"/>
              </a:ext>
            </a:extLst>
          </p:cNvPr>
          <p:cNvSpPr/>
          <p:nvPr/>
        </p:nvSpPr>
        <p:spPr>
          <a:xfrm>
            <a:off x="6791632" y="4784869"/>
            <a:ext cx="609600" cy="609600"/>
          </a:xfrm>
          <a:prstGeom prst="ellipse">
            <a:avLst/>
          </a:prstGeom>
          <a:solidFill>
            <a:srgbClr val="E8F1FA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459EDE0A-7FE6-411A-255A-C962F71A513D}"/>
              </a:ext>
            </a:extLst>
          </p:cNvPr>
          <p:cNvSpPr/>
          <p:nvPr/>
        </p:nvSpPr>
        <p:spPr>
          <a:xfrm>
            <a:off x="6791632" y="5455429"/>
            <a:ext cx="609600" cy="304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A</a:t>
            </a:r>
            <a:endParaRPr lang="en-US" sz="1600" dirty="0"/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E0DEEBA2-E1A8-FAFA-4358-45925D944A18}"/>
              </a:ext>
            </a:extLst>
          </p:cNvPr>
          <p:cNvSpPr/>
          <p:nvPr/>
        </p:nvSpPr>
        <p:spPr>
          <a:xfrm>
            <a:off x="8498512" y="3504709"/>
            <a:ext cx="609600" cy="609600"/>
          </a:xfrm>
          <a:prstGeom prst="ellipse">
            <a:avLst/>
          </a:prstGeom>
          <a:solidFill>
            <a:srgbClr val="E8F1FA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2B2E12D0-B993-EADB-13EF-75F330A9CE0B}"/>
              </a:ext>
            </a:extLst>
          </p:cNvPr>
          <p:cNvSpPr/>
          <p:nvPr/>
        </p:nvSpPr>
        <p:spPr>
          <a:xfrm>
            <a:off x="8498512" y="4175269"/>
            <a:ext cx="609600" cy="304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B</a:t>
            </a:r>
            <a:endParaRPr lang="en-US" sz="1600" dirty="0"/>
          </a:p>
        </p:txBody>
      </p:sp>
      <p:sp>
        <p:nvSpPr>
          <p:cNvPr id="14" name="Shape 10">
            <a:extLst>
              <a:ext uri="{FF2B5EF4-FFF2-40B4-BE49-F238E27FC236}">
                <a16:creationId xmlns:a16="http://schemas.microsoft.com/office/drawing/2014/main" id="{06BB6143-339D-642C-2645-0A79C741EDA4}"/>
              </a:ext>
            </a:extLst>
          </p:cNvPr>
          <p:cNvSpPr/>
          <p:nvPr/>
        </p:nvSpPr>
        <p:spPr>
          <a:xfrm>
            <a:off x="9778672" y="4900889"/>
            <a:ext cx="609600" cy="609600"/>
          </a:xfrm>
          <a:prstGeom prst="ellipse">
            <a:avLst/>
          </a:prstGeom>
          <a:solidFill>
            <a:srgbClr val="E8F1FA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sp>
        <p:nvSpPr>
          <p:cNvPr id="15" name="Text 11">
            <a:extLst>
              <a:ext uri="{FF2B5EF4-FFF2-40B4-BE49-F238E27FC236}">
                <a16:creationId xmlns:a16="http://schemas.microsoft.com/office/drawing/2014/main" id="{DD51E938-F2D3-56A5-304D-EF47C9A9C6E7}"/>
              </a:ext>
            </a:extLst>
          </p:cNvPr>
          <p:cNvSpPr/>
          <p:nvPr/>
        </p:nvSpPr>
        <p:spPr>
          <a:xfrm>
            <a:off x="9778672" y="5571449"/>
            <a:ext cx="609600" cy="304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C</a:t>
            </a:r>
            <a:endParaRPr lang="en-US" sz="1600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1E28254C-6105-A12F-3002-F6C5AF104F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Helvetica" pitchFamily="2" charset="0"/>
              </a:rPr>
              <a:t>Dear Parents,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Helvetica" pitchFamily="2" charset="0"/>
              </a:rPr>
              <a:t>These are the times for piano lessons with Ms Siampani on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Helvetica" pitchFamily="2" charset="0"/>
              </a:rPr>
              <a:t> Thursday 9th October;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Helvetica" pitchFamily="2" charset="0"/>
              </a:rPr>
              <a:t>10.20 - Cindy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Helvetica" pitchFamily="2" charset="0"/>
              </a:rPr>
              <a:t>12.40 - Manya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Helvetica" pitchFamily="2" charset="0"/>
              </a:rPr>
              <a:t>1.20 - Jack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Helvetica" pitchFamily="2" charset="0"/>
              </a:rPr>
              <a:t>2.00 - Lauren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Helvetica" pitchFamily="2" charset="0"/>
              </a:rPr>
              <a:t>2.40 - Brendan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Helvetica" pitchFamily="2" charset="0"/>
              </a:rPr>
              <a:t>3.20 - Cormac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Helvetica" pitchFamily="2" charset="0"/>
              </a:rPr>
              <a:t>4.00 - Rachel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Helvetica" pitchFamily="2" charset="0"/>
              </a:rPr>
              <a:t>4.40 - Beth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Helvetica" pitchFamily="2" charset="0"/>
              </a:rPr>
              <a:t>Have a great weekend.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Helvetica" pitchFamily="2" charset="0"/>
              </a:rPr>
              <a:t>Best wishes,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Helvetica" pitchFamily="2" charset="0"/>
              </a:rPr>
              <a:t>Adele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7C60A96D-BE86-2E27-774E-2B4958EA93BD}"/>
              </a:ext>
            </a:extLst>
          </p:cNvPr>
          <p:cNvSpPr/>
          <p:nvPr/>
        </p:nvSpPr>
        <p:spPr>
          <a:xfrm>
            <a:off x="7401232" y="5184241"/>
            <a:ext cx="2347821" cy="32265"/>
          </a:xfrm>
          <a:prstGeom prst="line">
            <a:avLst/>
          </a:prstGeom>
          <a:noFill/>
          <a:ln w="15240">
            <a:solidFill>
              <a:srgbClr val="97B1DF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E97DB36-110A-2CD1-129C-1236A3A55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87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53594-927D-D503-E02A-5870F8E4F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56702-BFAC-A20D-EAFC-4B327E92C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set of weather observations at each station, predict the temperature at the next time point</a:t>
            </a:r>
          </a:p>
          <a:p>
            <a:r>
              <a:rPr lang="en-US" dirty="0"/>
              <a:t>Idea: use the fact that some stations are closer than others to create the predictions</a:t>
            </a:r>
          </a:p>
          <a:p>
            <a:r>
              <a:rPr lang="en-US" dirty="0"/>
              <a:t>Try and fit into the world of NNs and embeddings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5A17D-E05A-2B90-6745-5F1FE17F0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667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8BFF5-8E62-D673-A149-42221D353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41E23B-54A2-CFC7-11CA-4A0F5F4262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8167577" cy="4530205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Layer update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l-GR" i="1" dirty="0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l-GR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IE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acc>
                        <m:accPr>
                          <m:chr m:val="̃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sSup>
                        <m:sSupPr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IE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𝑋𝑊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Where: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IE" i="1" dirty="0">
                    <a:latin typeface="Cambria Math" panose="02040503050406030204" pitchFamily="18" charset="0"/>
                  </a:rPr>
                  <a:t> </a:t>
                </a:r>
                <a:r>
                  <a:rPr lang="en-IE" dirty="0"/>
                  <a:t>is a hidden layer neuron representing the node embeddings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adds self‑loops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I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degree matrix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Â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I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IE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acc>
                      <m:accPr>
                        <m:chr m:val="̃"/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sSup>
                      <m:sSup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I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IE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/>
                  <a:t>yields the </a:t>
                </a:r>
                <a:r>
                  <a:rPr lang="en-US" dirty="0" err="1"/>
                  <a:t>normalised</a:t>
                </a:r>
                <a:r>
                  <a:rPr lang="en-US" dirty="0"/>
                  <a:t> adjacency matrix</a:t>
                </a:r>
              </a:p>
              <a:p>
                <a14:m>
                  <m:oMath xmlns:m="http://schemas.openxmlformats.org/officeDocument/2006/math">
                    <m:r>
                      <a:rPr lang="en-IE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is a learnable weight matrix </a:t>
                </a:r>
              </a:p>
              <a:p>
                <a:r>
                  <a:rPr lang="en-US" dirty="0"/>
                  <a:t>…and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l-GR" dirty="0"/>
                  <a:t> </a:t>
                </a:r>
                <a:r>
                  <a:rPr lang="en-US" dirty="0"/>
                  <a:t>an activation function</a:t>
                </a:r>
              </a:p>
              <a:p>
                <a:r>
                  <a:rPr lang="en-US" dirty="0"/>
                  <a:t>The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the message passing matrix that weights all the features by the surrounding notes (more weight if closer in the network), hence ‘passing messages’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41E23B-54A2-CFC7-11CA-4A0F5F4262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8167577" cy="4530205"/>
              </a:xfrm>
              <a:blipFill>
                <a:blip r:embed="rId2"/>
                <a:stretch>
                  <a:fillRect l="-621" t="-2235" r="-4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68F1F5-8ACD-3441-029D-061DDA51F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989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1F588-EB91-3AD3-304D-E1FCA3A72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0A2A0-FFC5-CE55-D9BC-318D0C3EA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22F22-F9B7-CF88-1042-2600D3E55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5198"/>
            <a:ext cx="8348602" cy="4149290"/>
          </a:xfrm>
        </p:spPr>
        <p:txBody>
          <a:bodyPr>
            <a:normAutofit/>
          </a:bodyPr>
          <a:lstStyle/>
          <a:p>
            <a:r>
              <a:rPr lang="en-IE" dirty="0">
                <a:solidFill>
                  <a:srgbClr val="009749"/>
                </a:solidFill>
              </a:rPr>
              <a:t>Go through on the board</a:t>
            </a:r>
            <a:endParaRPr lang="en-US" dirty="0">
              <a:solidFill>
                <a:srgbClr val="009749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E22C7-00F3-2250-3239-5C8E3FBDA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473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7FAF3-4A66-AC22-D4F5-2014A95ED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about this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DF152-1CCF-BC2C-C2E3-DDFC647B0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47852" cy="414929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can predict </a:t>
            </a:r>
            <a:r>
              <a:rPr lang="en-US" b="1" dirty="0"/>
              <a:t>different</a:t>
            </a:r>
            <a:r>
              <a:rPr lang="en-US" dirty="0"/>
              <a:t> outputs from the inputs.</a:t>
            </a:r>
          </a:p>
          <a:p>
            <a:r>
              <a:rPr lang="en-US" dirty="0"/>
              <a:t>For example, here we’re only predicting temperature but we’re inputting temperature and wind speed.</a:t>
            </a:r>
          </a:p>
          <a:p>
            <a:r>
              <a:rPr lang="en-US" dirty="0"/>
              <a:t>We can extend all these simple NN steps to be have multiple hidden neurons and hence much more complicated relationships through the node embeddings.</a:t>
            </a:r>
          </a:p>
          <a:p>
            <a:r>
              <a:rPr lang="en-US" dirty="0"/>
              <a:t>(Sometimes node embeddings can be interesting to plot / explore).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FB0854-B419-5BE9-8D60-953CCABC0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097" y="2101645"/>
            <a:ext cx="4947121" cy="28589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9EA61-6418-6933-A83F-A1463863C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573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A89A2-1651-03B1-9F02-A18D97C0D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transformers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CE27B-FA3E-1628-5E7E-685AC24D8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create the node embeddings for every time step in our data set, we can then add a transformer</a:t>
            </a:r>
          </a:p>
          <a:p>
            <a:r>
              <a:rPr lang="en-US" dirty="0">
                <a:solidFill>
                  <a:srgbClr val="009749"/>
                </a:solidFill>
              </a:rPr>
              <a:t>Best explained with </a:t>
            </a:r>
            <a:r>
              <a:rPr lang="en-US" dirty="0" err="1">
                <a:solidFill>
                  <a:srgbClr val="009749"/>
                </a:solidFill>
              </a:rPr>
              <a:t>maths</a:t>
            </a:r>
            <a:r>
              <a:rPr lang="en-US" dirty="0">
                <a:solidFill>
                  <a:srgbClr val="009749"/>
                </a:solidFill>
              </a:rPr>
              <a:t> on the 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3ACBE-DE99-3A38-B5EF-EFB416D59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66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imsir_template_2" id="{885FC850-5704-7C40-B0D5-B2BE1CAB90DE}" vid="{17F42F5C-6F7C-FD4F-918A-67665F080F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661</TotalTime>
  <Words>1155</Words>
  <Application>Microsoft Macintosh PowerPoint</Application>
  <PresentationFormat>Widescreen</PresentationFormat>
  <Paragraphs>166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Aptos</vt:lpstr>
      <vt:lpstr>Arial</vt:lpstr>
      <vt:lpstr>Calibri</vt:lpstr>
      <vt:lpstr>Cambria Math</vt:lpstr>
      <vt:lpstr>Courier New</vt:lpstr>
      <vt:lpstr>Helvetica</vt:lpstr>
      <vt:lpstr>Office Theme</vt:lpstr>
      <vt:lpstr>Class 7: Graph Neural Networks for Weather Forecasting</vt:lpstr>
      <vt:lpstr>Outline</vt:lpstr>
      <vt:lpstr>Motivation &amp; Recap: why graphs?</vt:lpstr>
      <vt:lpstr>Graph basics</vt:lpstr>
      <vt:lpstr>Task</vt:lpstr>
      <vt:lpstr>Simplified method</vt:lpstr>
      <vt:lpstr>GNN example</vt:lpstr>
      <vt:lpstr>Notes about this approach</vt:lpstr>
      <vt:lpstr>Graph attention transformers </vt:lpstr>
      <vt:lpstr>Other clever parts of AIFS</vt:lpstr>
      <vt:lpstr>Pytorch implementation</vt:lpstr>
      <vt:lpstr>Ways to extend this model</vt:lpstr>
      <vt:lpstr>Other variants and extensions</vt:lpstr>
      <vt:lpstr>Advantages and disadvantages</vt:lpstr>
      <vt:lpstr>Practical tips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Parnell</dc:creator>
  <cp:lastModifiedBy>Andrew Parnell</cp:lastModifiedBy>
  <cp:revision>101</cp:revision>
  <dcterms:created xsi:type="dcterms:W3CDTF">2025-09-24T09:34:21Z</dcterms:created>
  <dcterms:modified xsi:type="dcterms:W3CDTF">2025-10-08T14:33:40Z</dcterms:modified>
</cp:coreProperties>
</file>